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82" r:id="rId5"/>
    <p:sldId id="283" r:id="rId6"/>
    <p:sldId id="313" r:id="rId7"/>
    <p:sldId id="300" r:id="rId8"/>
    <p:sldId id="301" r:id="rId9"/>
    <p:sldId id="303" r:id="rId10"/>
    <p:sldId id="304" r:id="rId11"/>
    <p:sldId id="305" r:id="rId12"/>
    <p:sldId id="306" r:id="rId13"/>
    <p:sldId id="308" r:id="rId14"/>
    <p:sldId id="309" r:id="rId15"/>
    <p:sldId id="310" r:id="rId16"/>
    <p:sldId id="311" r:id="rId17"/>
    <p:sldId id="312" r:id="rId18"/>
    <p:sldId id="315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47A"/>
    <a:srgbClr val="8C8C8C"/>
    <a:srgbClr val="60B8CC"/>
    <a:srgbClr val="93D500"/>
    <a:srgbClr val="68952D"/>
    <a:srgbClr val="C4EC0C"/>
    <a:srgbClr val="FADC33"/>
    <a:srgbClr val="E0E0E0"/>
    <a:srgbClr val="002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72" autoAdjust="0"/>
  </p:normalViewPr>
  <p:slideViewPr>
    <p:cSldViewPr snapToGrid="0">
      <p:cViewPr varScale="1">
        <p:scale>
          <a:sx n="90" d="100"/>
          <a:sy n="9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7239A-440E-6441-B841-CB713DFBAB3B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9652B-714F-6A41-9173-0553B4D9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Title slide option without imagery, best for long titles and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Font size can be adjusted to fit imagery, but subtitle font size should be larger than date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Subtitle/Description should be bold and Sapphire Blue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Date and any further details should be regular weight and black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9652B-714F-6A41-9173-0553B4D97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FA91B2-D6A9-FA46-AE72-2F8A36434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5" r="6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3246A4-6C88-E34C-93D6-7BB7F79FB962}"/>
              </a:ext>
            </a:extLst>
          </p:cNvPr>
          <p:cNvSpPr/>
          <p:nvPr userDrawn="1"/>
        </p:nvSpPr>
        <p:spPr>
          <a:xfrm rot="5400000">
            <a:off x="1" y="-1"/>
            <a:ext cx="6858000" cy="68580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7000">
                <a:schemeClr val="bg1">
                  <a:alpha val="8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91E9F-F255-8C40-867D-18ECEB40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880FE-C0DB-8D4A-B883-2F406D9D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C7606-1CB0-9C43-A050-9333D8B5E318}"/>
              </a:ext>
            </a:extLst>
          </p:cNvPr>
          <p:cNvSpPr/>
          <p:nvPr userDrawn="1"/>
        </p:nvSpPr>
        <p:spPr>
          <a:xfrm>
            <a:off x="2905863" y="6432375"/>
            <a:ext cx="6380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information.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content is for general information purposes only, and should not be used as a substitute for consultation with professional advisors.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DE0D9B-314F-4440-AA3B-9555DFFD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1F4336-2D76-5D44-912C-3663B3D9DC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9" y="429801"/>
            <a:ext cx="2335859" cy="7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6E21792-66CB-704B-80A1-E87D7DEF5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95BF9F-6BBB-1C46-ABAB-60CCBB47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D297248-7559-6E46-A829-CB2B2B1229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207B2BC-E8F0-A949-8E3C-103EE47E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25A882-1CCE-C44F-828F-1F0205594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932" y="1328313"/>
            <a:ext cx="5215308" cy="482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A222FD5-9571-804F-8B93-C8DE8F8B5EB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07761" y="1328313"/>
            <a:ext cx="5200070" cy="482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09A5AD-9DA0-3E43-ACD4-B9652821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1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535F51A8-4844-2D41-95AD-B2530943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1B8C32-6B70-F145-9B0E-85DEEB18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B77AC74-04CD-8C40-9577-A93F85496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CD63C7-1A84-2840-B675-0A616201456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3B54C53-F29C-1343-99AF-EC205C3D0C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8932" y="1133127"/>
            <a:ext cx="52153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77A63C4-1DA0-5145-81EC-58F5392A036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753" y="1133127"/>
            <a:ext cx="52153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D7C662-0E73-B348-A09A-8B774E28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F55055-0929-5C4D-8440-ED728A7A6B5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8931" y="1990695"/>
            <a:ext cx="5215308" cy="4186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851A777-6968-DB45-8F5E-BC2DB0E587B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07760" y="1990695"/>
            <a:ext cx="5215300" cy="4186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35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DB6225C-7857-1844-95D9-556B11785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12" r="7217" b="7539"/>
          <a:stretch/>
        </p:blipFill>
        <p:spPr>
          <a:xfrm flipH="1">
            <a:off x="0" y="742950"/>
            <a:ext cx="12192000" cy="611505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637131-2204-8344-883E-65A4907E9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DAD6A13-B4E3-F043-BA86-F79E89BA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64F6928-1364-6647-BB42-1B5672F6F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E80DC2-522D-0E40-B9D4-6C32ABC1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78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5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F3FAAC0-EA0F-6841-8EC1-CE7E3802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AB9BCAB6-0C94-944A-B5DC-83D4D1B12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03DFEAC-C924-6343-8C42-0815136C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20B24E9-9063-D141-9414-4E49CC889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8562" y="223520"/>
            <a:ext cx="5638163" cy="596763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D9945F-8BEC-1448-A7D1-9542725BC86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68932" y="1328313"/>
            <a:ext cx="4961309" cy="482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D807CE-0E90-3C43-81F5-4ADA026E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2" y="447885"/>
            <a:ext cx="4961309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23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61301D-6F09-FF4D-BCE1-C58876CFC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52"/>
          <a:stretch/>
        </p:blipFill>
        <p:spPr>
          <a:xfrm>
            <a:off x="0" y="1332481"/>
            <a:ext cx="12192000" cy="552551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F1C823-0B43-D548-BECB-5647C3ADC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E3540518-F910-2B42-8BD0-4CCD050A9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8ADEF1-CF75-784A-9F3B-1D0C63CCD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52500-42B4-AE45-BDE0-40FE6C80CF2D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91752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177C312-2F06-E841-BA30-71580F95E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610" r="6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497EAD-AD63-6A41-BCD7-AAB30D352E37}"/>
              </a:ext>
            </a:extLst>
          </p:cNvPr>
          <p:cNvSpPr/>
          <p:nvPr userDrawn="1"/>
        </p:nvSpPr>
        <p:spPr>
          <a:xfrm>
            <a:off x="1" y="0"/>
            <a:ext cx="690184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964B7E-936F-4C4B-9F7A-3E1176674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319300"/>
            <a:ext cx="2053281" cy="64889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EB73A3-BDA3-3347-9F5C-C03E5CA2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18B283-CB11-A747-B155-C41E00769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931" y="447885"/>
            <a:ext cx="1051560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3647A"/>
                </a:solidFill>
              </a:defRPr>
            </a:lvl1pPr>
          </a:lstStyle>
          <a:p>
            <a:r>
              <a:rPr lang="en-US"/>
              <a:t>Your Guides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98FE023-3CB6-244C-ADC4-3E897D488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AADAC4-98FC-BD45-B497-84C0B888CF61}"/>
              </a:ext>
            </a:extLst>
          </p:cNvPr>
          <p:cNvSpPr/>
          <p:nvPr userDrawn="1"/>
        </p:nvSpPr>
        <p:spPr>
          <a:xfrm>
            <a:off x="2716744" y="6352542"/>
            <a:ext cx="6619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Inc. All rights reserved. Proprietary and competition sensitive.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This content is for general information purposes only, and should not be used as a substitute for consultation with professional advisors.</a:t>
            </a:r>
          </a:p>
        </p:txBody>
      </p:sp>
    </p:spTree>
    <p:extLst>
      <p:ext uri="{BB962C8B-B14F-4D97-AF65-F5344CB8AC3E}">
        <p14:creationId xmlns:p14="http://schemas.microsoft.com/office/powerpoint/2010/main" val="115484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EA9ABD-50AF-5143-BA85-DFABE86B3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9813" y="0"/>
            <a:ext cx="734218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DAAFF-11F3-4F41-8078-A12715A89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1CCEB5-A17C-2E42-B273-A1CAAF6BA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2F95AC6-BB8E-FE42-A6FA-25323129A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059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BE6B5C1-20D1-D24C-B8BB-F17C1A32A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834"/>
          <a:stretch/>
        </p:blipFill>
        <p:spPr>
          <a:xfrm>
            <a:off x="0" y="0"/>
            <a:ext cx="12192000" cy="604647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DE0D9B-314F-4440-AA3B-9555DFFD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2FD4B-3781-7243-86B7-8D6C89736A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9" y="429801"/>
            <a:ext cx="2335859" cy="73820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FA5534-0931-1D45-B604-FEDD183F7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9" y="3353234"/>
            <a:ext cx="6704331" cy="181292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368E6D8-7606-F444-BB20-95DF3902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69" y="5179240"/>
            <a:ext cx="67043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3647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55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BDE27-7190-9643-8AC1-0756046C9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58"/>
          <a:stretch/>
        </p:blipFill>
        <p:spPr>
          <a:xfrm>
            <a:off x="0" y="0"/>
            <a:ext cx="12213923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1063F-7C98-5342-9192-7C96C3D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4436-E394-174D-8DEF-6AEBFD3BD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8F8328-04B6-D942-BD7A-8F6B4417BC75}"/>
              </a:ext>
            </a:extLst>
          </p:cNvPr>
          <p:cNvSpPr txBox="1">
            <a:spLocks/>
          </p:cNvSpPr>
          <p:nvPr userDrawn="1"/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1622-8342-4547-97A2-32A778486B47}" type="slidenum">
              <a:rPr lang="en-US" sz="1000" b="1" smtClean="0"/>
              <a:pPr/>
              <a:t>‹#›</a:t>
            </a:fld>
            <a:endParaRPr lang="en-US" sz="1000" b="1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763AE5-BA97-6547-9F33-452608EDA6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50" y="6352542"/>
            <a:ext cx="2138863" cy="2985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009F4D-ED1A-F647-8A8F-7590DE4E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328313"/>
            <a:ext cx="10654137" cy="4201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783" indent="-228594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2pPr>
            <a:lvl3pPr marL="1142971" indent="-228594">
              <a:buFont typeface="System Font Regular"/>
              <a:buChar char="–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07202E-7C35-8647-B9D6-745F9ECA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8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4D486-AD2C-064B-866A-3F7C0C07AC6B}"/>
              </a:ext>
            </a:extLst>
          </p:cNvPr>
          <p:cNvSpPr/>
          <p:nvPr userDrawn="1"/>
        </p:nvSpPr>
        <p:spPr>
          <a:xfrm>
            <a:off x="2905863" y="6432375"/>
            <a:ext cx="6380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information.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content is for general information purposes only, and should not be used as a substitute for consultation with professional advisors.</a:t>
            </a:r>
          </a:p>
        </p:txBody>
      </p:sp>
    </p:spTree>
    <p:extLst>
      <p:ext uri="{BB962C8B-B14F-4D97-AF65-F5344CB8AC3E}">
        <p14:creationId xmlns:p14="http://schemas.microsoft.com/office/powerpoint/2010/main" val="298719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63D7513-FC72-D248-8043-45053A447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1063F-7C98-5342-9192-7C96C3D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13E5-842B-8A42-A10D-936751D9B157}" type="datetime4">
              <a:rPr lang="en-US" smtClean="0"/>
              <a:t>June 13,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4436-E394-174D-8DEF-6AEBFD3BD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8F8328-04B6-D942-BD7A-8F6B4417BC75}"/>
              </a:ext>
            </a:extLst>
          </p:cNvPr>
          <p:cNvSpPr txBox="1">
            <a:spLocks/>
          </p:cNvSpPr>
          <p:nvPr userDrawn="1"/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F1622-8342-4547-97A2-32A778486B47}" type="slidenum">
              <a:rPr lang="en-US" sz="1000" smtClean="0">
                <a:solidFill>
                  <a:schemeClr val="tx1"/>
                </a:solidFill>
              </a:rPr>
              <a:pPr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1CF4D48E-7B6D-494E-BB39-1FC68395AC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3D792A-8742-8848-9A23-705DC9F6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99" y="459315"/>
            <a:ext cx="7477125" cy="85756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0364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1CAD81-1C66-874D-8684-0939B9F3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599" y="1339743"/>
            <a:ext cx="7477125" cy="42013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85783" indent="-2285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2971" indent="-228594">
              <a:buFont typeface="System Font Regular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349" indent="-228594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DA955C4-7F3D-7D49-9EC1-72963C172F3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5275" y="339124"/>
            <a:ext cx="3829051" cy="580704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92A43-4BF1-5842-94C3-2CE8B64EB4AC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3711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2599578-277D-5B4A-AA6D-DAD9740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482F4-DBAB-2549-B24D-FF7DADAFCDE8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0DDB9C-EB45-3845-9567-B64F926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D927984-BC65-4C4F-A121-EF1B1C088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F30E07E-7FB9-7445-BA14-44F3F564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6D55F-3CFF-F14F-BE58-611E91503FE2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BCD15E-F9BE-8043-8E60-E5DD66E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39545-67C6-9345-934F-CF9CD92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328313"/>
            <a:ext cx="10654135" cy="4201374"/>
          </a:xfrm>
        </p:spPr>
        <p:txBody>
          <a:bodyPr/>
          <a:lstStyle>
            <a:lvl2pPr marL="685783" indent="-228594">
              <a:buFont typeface="Courier New" panose="02070309020205020404" pitchFamily="49" charset="0"/>
              <a:buChar char="o"/>
              <a:defRPr/>
            </a:lvl2pPr>
            <a:lvl3pPr marL="1142971" indent="-228594">
              <a:buFont typeface="System Font Regular"/>
              <a:buChar char="–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58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2599578-277D-5B4A-AA6D-DAD974023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95"/>
          <a:stretch/>
        </p:blipFill>
        <p:spPr>
          <a:xfrm>
            <a:off x="0" y="0"/>
            <a:ext cx="12192000" cy="39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482F4-DBAB-2549-B24D-FF7DADAFCDE8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0DDB9C-EB45-3845-9567-B64F9265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D927984-BC65-4C4F-A121-EF1B1C088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65" y="6354768"/>
            <a:ext cx="2138848" cy="29858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F30E07E-7FB9-7445-BA14-44F3F5643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6D55F-3CFF-F14F-BE58-611E91503FE2}"/>
              </a:ext>
            </a:extLst>
          </p:cNvPr>
          <p:cNvSpPr txBox="1"/>
          <p:nvPr userDrawn="1"/>
        </p:nvSpPr>
        <p:spPr>
          <a:xfrm>
            <a:off x="1656081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BCD15E-F9BE-8043-8E60-E5DD66E9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31" y="447885"/>
            <a:ext cx="10654130" cy="857568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339545-67C6-9345-934F-CF9CD928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812153"/>
            <a:ext cx="10654135" cy="4334646"/>
          </a:xfrm>
        </p:spPr>
        <p:txBody>
          <a:bodyPr/>
          <a:lstStyle>
            <a:lvl2pPr marL="685783" indent="-228594">
              <a:buFont typeface="Courier New" panose="02070309020205020404" pitchFamily="49" charset="0"/>
              <a:buChar char="o"/>
              <a:defRPr/>
            </a:lvl2pPr>
            <a:lvl3pPr marL="1142971" indent="-228594">
              <a:buFont typeface="System Font Regular"/>
              <a:buChar char="–"/>
              <a:defRPr/>
            </a:lvl3pPr>
            <a:lvl5pPr marL="2057349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599F7B-9F65-6244-B52B-FA45546124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68931" y="1328314"/>
            <a:ext cx="10654130" cy="483839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rgbClr val="03647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9DAFBB8-47F6-0E42-A563-2E43D66F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06" r="343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00BB1ED-648B-5140-A7CC-3E44B1B92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309" y="457906"/>
            <a:ext cx="2335859" cy="73963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99C05A-E4C8-7D49-A74A-69A7F17B6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6350CD-EBF0-844D-8C86-F7AD94B07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09" y="2210251"/>
            <a:ext cx="7689523" cy="181292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B8DE55-7C84-3D4C-A3B8-4FE0F410A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09" y="4294179"/>
            <a:ext cx="6551931" cy="93359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701068-EBEB-3A40-B4D8-2E8DFF787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4E2C7-67A9-0945-9AB9-575A11F0E815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44562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735209A-7981-DE49-B0E5-28824F882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</a:extLst>
          </a:blip>
          <a:srcRect l="35071" r="19126" b="541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A8914-9907-9A44-8098-71BCFB1E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401A50-5B65-4A40-9E76-C85D787F91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9" y="470991"/>
            <a:ext cx="2340380" cy="73963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ABA798C-1716-A445-8FE2-F7D976359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88" y="2702923"/>
            <a:ext cx="7689523" cy="1337973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514CB7E-1D1F-A344-AD81-501EF93E3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788" y="4476233"/>
            <a:ext cx="6551931" cy="933595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0AB28DA-7ABA-5940-8D3A-47A8625B58FE}"/>
              </a:ext>
            </a:extLst>
          </p:cNvPr>
          <p:cNvSpPr txBox="1">
            <a:spLocks/>
          </p:cNvSpPr>
          <p:nvPr userDrawn="1"/>
        </p:nvSpPr>
        <p:spPr>
          <a:xfrm>
            <a:off x="697788" y="2004719"/>
            <a:ext cx="6551931" cy="93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47F6A93-03CC-D04B-A075-625D74EA2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788" y="2114981"/>
            <a:ext cx="6912299" cy="406223"/>
          </a:xfrm>
        </p:spPr>
        <p:txBody>
          <a:bodyPr/>
          <a:lstStyle>
            <a:lvl1pPr marL="0" indent="0">
              <a:buNone/>
              <a:defRPr b="1">
                <a:solidFill>
                  <a:srgbClr val="0364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09B577-3649-7C4E-AB1A-1F450F09C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DD685C-84AF-8F48-A758-B4D2A4051D42}"/>
              </a:ext>
            </a:extLst>
          </p:cNvPr>
          <p:cNvSpPr/>
          <p:nvPr userDrawn="1"/>
        </p:nvSpPr>
        <p:spPr>
          <a:xfrm>
            <a:off x="3610383" y="6432375"/>
            <a:ext cx="4971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Inc. All rights reserved. Proprietary and competition sensitive.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99545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F2A3C-8559-674F-8116-24259F9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C28F8-7240-944A-9251-3EE2B881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9F40-E23C-F648-B218-35007A1A4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AA2052-65C8-214A-961B-75920B5D6DE0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27B0-3CB5-7F41-BB43-43B4AB5BE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525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FF1622-8342-4547-97A2-32A778486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D4F49B-9237-7245-8B82-DF6702F41A8E}"/>
              </a:ext>
            </a:extLst>
          </p:cNvPr>
          <p:cNvSpPr/>
          <p:nvPr userDrawn="1"/>
        </p:nvSpPr>
        <p:spPr>
          <a:xfrm>
            <a:off x="2905863" y="6432375"/>
            <a:ext cx="6380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©2021 Guidehouse Inc. All rights reserved. Proprietary information.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content is for general information purposes only, and should not be used as a substitute for consultation with professional advisors.</a:t>
            </a:r>
          </a:p>
        </p:txBody>
      </p:sp>
    </p:spTree>
    <p:extLst>
      <p:ext uri="{BB962C8B-B14F-4D97-AF65-F5344CB8AC3E}">
        <p14:creationId xmlns:p14="http://schemas.microsoft.com/office/powerpoint/2010/main" val="10761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63" r:id="rId3"/>
    <p:sldLayoutId id="2147483664" r:id="rId4"/>
    <p:sldLayoutId id="2147483665" r:id="rId5"/>
    <p:sldLayoutId id="2147483650" r:id="rId6"/>
    <p:sldLayoutId id="2147483669" r:id="rId7"/>
    <p:sldLayoutId id="2147483651" r:id="rId8"/>
    <p:sldLayoutId id="2147483662" r:id="rId9"/>
    <p:sldLayoutId id="2147483652" r:id="rId10"/>
    <p:sldLayoutId id="2147483653" r:id="rId11"/>
    <p:sldLayoutId id="2147483654" r:id="rId12"/>
    <p:sldLayoutId id="2147483667" r:id="rId13"/>
    <p:sldLayoutId id="2147483657" r:id="rId14"/>
    <p:sldLayoutId id="2147483655" r:id="rId15"/>
    <p:sldLayoutId id="2147483661" r:id="rId16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031321e29ac5bbd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031321e29ac5bb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031321e29ac5bbd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031321e29ac5bb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4acc10e7e3b676f/section-200.33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E/subject-group-ECFRd93f2a98b1f6455/section-200.41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/subpart-F" TargetMode="External"/><Relationship Id="rId2" Type="http://schemas.openxmlformats.org/officeDocument/2006/relationships/hyperlink" Target="https://www.cfo.gov/assets/files/Treasury%20SLFRF%20Compliance%20Supplement%20Addendum%201%20PDF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fr.gov/current/title-2/subtitle-A/chapter-II/part-200/subpart-E/subject-group-ECFRd93f2a98b1f6455/section-200.412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ecfr.gov/current/title-2/subtitle-A/chapter-II/part-200/subpart-D/subject-group-ECFR4acc10e7e3b676f/section-200.334" TargetMode="External"/><Relationship Id="rId2" Type="http://schemas.openxmlformats.org/officeDocument/2006/relationships/hyperlink" Target="https://www.ecfr.gov/current/title-2/subtitle-A/chapter-II/part-200?toc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fr.gov/current/title-2/subtitle-A/chapter-II/part-200/subpart-C" TargetMode="External"/><Relationship Id="rId5" Type="http://schemas.openxmlformats.org/officeDocument/2006/relationships/hyperlink" Target="https://www.ecfr.gov/current/title-2/subtitle-A/chapter-II/part-200/subpart-B" TargetMode="External"/><Relationship Id="rId4" Type="http://schemas.openxmlformats.org/officeDocument/2006/relationships/hyperlink" Target="https://www.ecfr.gov/current/title-2/subtitle-A/chapter-II/part-200/subpart-A" TargetMode="External"/><Relationship Id="rId9" Type="http://schemas.openxmlformats.org/officeDocument/2006/relationships/hyperlink" Target="https://www.ecfr.gov/current/title-2/subtitle-A/chapter-II/part-200/subpart-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/subpart-D/subject-group-ECFR45ddd4419ad436d/section-200.318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ection-200.3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fr.gov/current/title-2/subtitle-A/chapter-II/part-200/subpart-E/subject-group-ECFRed1f39f9b3d4e72/section-200.475" TargetMode="External"/><Relationship Id="rId5" Type="http://schemas.openxmlformats.org/officeDocument/2006/relationships/hyperlink" Target="https://www.ecfr.gov/current/title-2/subtitle-A/chapter-II/part-200/subpart-E/subject-group-ECFRed1f39f9b3d4e72/section-200.430" TargetMode="External"/><Relationship Id="rId4" Type="http://schemas.openxmlformats.org/officeDocument/2006/relationships/hyperlink" Target="https://www.ecfr.gov/current/title-2/subtitle-A/chapter-II/part-200/subpart-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/subpart-D/section-200.303" TargetMode="External"/><Relationship Id="rId2" Type="http://schemas.openxmlformats.org/officeDocument/2006/relationships/hyperlink" Target="https://www.whitehouse.gov/wp-content/uploads/2021/08/OMB-2021-Compliance-Supplement_Final_V2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8feb98c2e3e5ad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8feb98c2e3e5ad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45ddd4419ad436d/section-200.31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cfr.gov/current/title-2/subtitle-A/chapter-II/part-200/subpart-D/subject-group-ECFR031321e29ac5bb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2D5CAE-DE27-FF41-9C3B-E0CE43A54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69" y="3353234"/>
            <a:ext cx="7504432" cy="1812921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2 CFR 200: Uniform Guidance Overview</a:t>
            </a:r>
            <a:br>
              <a:rPr lang="en-US" sz="4700" dirty="0"/>
            </a:br>
            <a:r>
              <a:rPr lang="en-US" sz="3600" dirty="0">
                <a:solidFill>
                  <a:schemeClr val="tx2"/>
                </a:solidFill>
              </a:rPr>
              <a:t>State of Oklahoma</a:t>
            </a:r>
            <a:endParaRPr lang="en-US" sz="4700" dirty="0">
              <a:solidFill>
                <a:schemeClr val="tx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8E8B0C-9B7F-B244-8BD2-F92D687A4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469" y="5179240"/>
            <a:ext cx="8528051" cy="1173302"/>
          </a:xfrm>
        </p:spPr>
        <p:txBody>
          <a:bodyPr>
            <a:normAutofit/>
          </a:bodyPr>
          <a:lstStyle/>
          <a:p>
            <a:r>
              <a:rPr lang="en-US" sz="2800" b="0" i="1" dirty="0">
                <a:solidFill>
                  <a:schemeClr val="tx1"/>
                </a:solidFill>
              </a:rPr>
              <a:t>January 7,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142142-47EC-4A87-848D-60B805CC1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-3086" r="71623" b="-3086"/>
          <a:stretch/>
        </p:blipFill>
        <p:spPr bwMode="auto">
          <a:xfrm>
            <a:off x="8928100" y="1183076"/>
            <a:ext cx="1537968" cy="1545882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28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3" y="2057399"/>
            <a:ext cx="5239982" cy="40893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Subrecipients: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900" dirty="0"/>
              <a:t>Determine who is eligible to receive what Federal assistance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900" dirty="0"/>
              <a:t>Have performance measured in relation to whether program objectives were met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900" dirty="0"/>
              <a:t>Have responsibility for programmatic decision making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900" dirty="0"/>
              <a:t>Are responsible for adherence to applicable Federal program requirements specified in the Federal award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900" dirty="0"/>
              <a:t>Use the Federal funds to carry out a program, as opposed to providing goods or services for the benefit of the pass-through entity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 200.331 – 200.333 </a:t>
            </a:r>
            <a:r>
              <a:rPr lang="en-US" dirty="0">
                <a:hlinkClick r:id="rId2"/>
              </a:rPr>
              <a:t>Subrecipient Monitoring/Management</a:t>
            </a:r>
            <a:r>
              <a:rPr lang="en-US" dirty="0"/>
              <a:t>, Cont.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314939B-A966-469E-B638-456380479212}"/>
              </a:ext>
            </a:extLst>
          </p:cNvPr>
          <p:cNvSpPr txBox="1">
            <a:spLocks/>
          </p:cNvSpPr>
          <p:nvPr/>
        </p:nvSpPr>
        <p:spPr>
          <a:xfrm>
            <a:off x="6281058" y="2057399"/>
            <a:ext cx="5239982" cy="4089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Contractors: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800" dirty="0"/>
              <a:t>Provide goods and services within normal business operations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800" dirty="0"/>
              <a:t>Provides similar goods or services to many different purchasers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800" dirty="0"/>
              <a:t>Normally operate in a competitive environment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800" dirty="0"/>
              <a:t>Provide goods or services that are ancillary to the operation of the Federal program</a:t>
            </a:r>
          </a:p>
          <a:p>
            <a:pPr marL="1028700" lvl="1" indent="-280988">
              <a:buFont typeface="+mj-lt"/>
              <a:buAutoNum type="arabicPeriod"/>
            </a:pPr>
            <a:r>
              <a:rPr lang="en-US" sz="1800" dirty="0"/>
              <a:t>Are not subject to compliance requirements of the Federal program as a result of the agreement</a:t>
            </a:r>
          </a:p>
          <a:p>
            <a:pPr marL="1028700" lvl="1" indent="-280988">
              <a:buFont typeface="+mj-lt"/>
              <a:buAutoNum type="arabicPeriod"/>
            </a:pP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1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Pass-through entities are held accountable for federal awards administered by their subrecipients, and must establish an appropriate subrecipient monitoring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When entering a subrecipient relationship, pass-through entities must:</a:t>
            </a:r>
          </a:p>
          <a:p>
            <a:pPr marL="914389" lvl="1" indent="-457200">
              <a:buAutoNum type="arabicPeriod"/>
            </a:pPr>
            <a:r>
              <a:rPr lang="en-US" dirty="0"/>
              <a:t>Clearly identify subaward information to subrecipients</a:t>
            </a:r>
          </a:p>
          <a:p>
            <a:pPr marL="914389" lvl="1" indent="-457200">
              <a:buAutoNum type="arabicPeriod"/>
            </a:pPr>
            <a:r>
              <a:rPr lang="en-US" dirty="0"/>
              <a:t>Evaluate subrecipient risk</a:t>
            </a:r>
          </a:p>
          <a:p>
            <a:pPr marL="914389" lvl="1" indent="-457200">
              <a:buAutoNum type="arabicPeriod"/>
            </a:pPr>
            <a:r>
              <a:rPr lang="en-US" dirty="0"/>
              <a:t>Consider imposing specific conditions on subrecipients based on risk</a:t>
            </a:r>
          </a:p>
          <a:p>
            <a:pPr marL="914389" lvl="1" indent="-457200">
              <a:buAutoNum type="arabicPeriod"/>
            </a:pPr>
            <a:r>
              <a:rPr lang="en-US" dirty="0"/>
              <a:t>Monitor subrecipient activities in response to identified risks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 200.331 – 200.333 </a:t>
            </a:r>
            <a:r>
              <a:rPr lang="en-US" dirty="0">
                <a:hlinkClick r:id="rId2"/>
              </a:rPr>
              <a:t>Subrecipient Monitoring/Management</a:t>
            </a:r>
            <a:r>
              <a:rPr lang="en-US" dirty="0"/>
              <a:t>, Cont.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08203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evaluating subrecipient risk, entities must consider</a:t>
            </a:r>
          </a:p>
          <a:p>
            <a:pPr lvl="1"/>
            <a:r>
              <a:rPr lang="en-US" dirty="0"/>
              <a:t>The subrecipient’s experience with similar awards</a:t>
            </a:r>
          </a:p>
          <a:p>
            <a:pPr lvl="1"/>
            <a:r>
              <a:rPr lang="en-US" dirty="0"/>
              <a:t>Results of prior audits (including major programs tested)</a:t>
            </a:r>
          </a:p>
          <a:p>
            <a:pPr lvl="1"/>
            <a:r>
              <a:rPr lang="en-US" dirty="0"/>
              <a:t>The extent of new personnel/systems</a:t>
            </a:r>
          </a:p>
          <a:p>
            <a:pPr lvl="1"/>
            <a:r>
              <a:rPr lang="en-US" dirty="0"/>
              <a:t>Results of any Federal agency monitoring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 200.331 – 200.333 </a:t>
            </a:r>
            <a:r>
              <a:rPr lang="en-US" dirty="0">
                <a:hlinkClick r:id="rId2"/>
              </a:rPr>
              <a:t>Subrecipient Monitoring/Management</a:t>
            </a:r>
            <a:r>
              <a:rPr lang="en-US" dirty="0"/>
              <a:t>, Cont.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79855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Subrecipient monitoring includes:</a:t>
            </a:r>
          </a:p>
          <a:p>
            <a:pPr lvl="1"/>
            <a:r>
              <a:rPr lang="en-US" dirty="0"/>
              <a:t>Reviewing financial/programmatic reports</a:t>
            </a:r>
          </a:p>
          <a:p>
            <a:pPr lvl="1"/>
            <a:r>
              <a:rPr lang="en-US" dirty="0"/>
              <a:t>Verifying that appropriate audits are conducted</a:t>
            </a:r>
          </a:p>
          <a:p>
            <a:pPr lvl="1"/>
            <a:r>
              <a:rPr lang="en-US" dirty="0"/>
              <a:t>Depending on assessed risks</a:t>
            </a:r>
          </a:p>
          <a:p>
            <a:pPr lvl="2"/>
            <a:r>
              <a:rPr lang="en-US" dirty="0"/>
              <a:t>Providing training/technical assistance, performing on-site reviews, and arranging for agreed-upon procedures engagements</a:t>
            </a:r>
          </a:p>
          <a:p>
            <a:pPr lvl="2"/>
            <a:r>
              <a:rPr lang="en-US" dirty="0"/>
              <a:t>Consider the results of audits, on-site reviews, and other monitoring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Following up on identified deficiencies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Issue a “management decision” on audit findings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Consider taking enforcement action for noncompliance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 200.331 – 200.333 </a:t>
            </a:r>
            <a:r>
              <a:rPr lang="en-US" dirty="0">
                <a:hlinkClick r:id="rId2"/>
              </a:rPr>
              <a:t>Subrecipient Monitoring/Management</a:t>
            </a:r>
            <a:r>
              <a:rPr lang="en-US" dirty="0"/>
              <a:t>, Cont.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90723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records pertinent to a Federal award must be retained for a period of three years from the date of submission of the final expenditure report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§ 200.334 Retention requirements for records</a:t>
            </a:r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97416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Cost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non-Federal entity is responsible for effective/efficient administration of the federal award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non-Federal entity must comply with agreements, objective, terms, and conditions of the federal award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non-Federal entity has primary managerial responsibility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Applying these cost principles “should require no significant changes to sound internal accounting policies/procedures”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Indirect costs should be allocated consistently with the negotiated basis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Fundamental Premises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5C3F29-10B9-4DC0-8169-2A7B963B1E6E}"/>
              </a:ext>
            </a:extLst>
          </p:cNvPr>
          <p:cNvSpPr txBox="1">
            <a:spLocks/>
          </p:cNvSpPr>
          <p:nvPr/>
        </p:nvSpPr>
        <p:spPr>
          <a:xfrm>
            <a:off x="9063846" y="0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E – Cost Principles</a:t>
            </a:r>
          </a:p>
        </p:txBody>
      </p:sp>
    </p:spTree>
    <p:extLst>
      <p:ext uri="{BB962C8B-B14F-4D97-AF65-F5344CB8AC3E}">
        <p14:creationId xmlns:p14="http://schemas.microsoft.com/office/powerpoint/2010/main" val="219938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Cost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2" y="1812153"/>
            <a:ext cx="5054925" cy="4334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Direct costs</a:t>
            </a:r>
          </a:p>
          <a:p>
            <a:pPr lvl="1"/>
            <a:r>
              <a:rPr lang="en-US" dirty="0"/>
              <a:t>Can be identified specifically with a particular final cost objective</a:t>
            </a:r>
          </a:p>
          <a:p>
            <a:pPr lvl="1"/>
            <a:r>
              <a:rPr lang="en-US" dirty="0"/>
              <a:t>Minor items may be treated as indirect for reasons of practicality, if consistently applied</a:t>
            </a:r>
          </a:p>
          <a:p>
            <a:pPr lvl="1"/>
            <a:r>
              <a:rPr lang="en-US" dirty="0"/>
              <a:t>Unallowable costs may still be direct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§ 200.412 Classification of Costs</a:t>
            </a:r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9063846" y="0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E – Cost Principles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CEF1FD6-6A9C-4D19-A320-43368615CDBB}"/>
              </a:ext>
            </a:extLst>
          </p:cNvPr>
          <p:cNvSpPr txBox="1">
            <a:spLocks/>
          </p:cNvSpPr>
          <p:nvPr/>
        </p:nvSpPr>
        <p:spPr>
          <a:xfrm>
            <a:off x="6298875" y="1915024"/>
            <a:ext cx="5054925" cy="43346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lvl="1" indent="-282575">
              <a:buFont typeface="Wingdings" panose="05000000000000000000" pitchFamily="2" charset="2"/>
              <a:buChar char="Ø"/>
            </a:pPr>
            <a:r>
              <a:rPr lang="en-US" sz="2400" dirty="0"/>
              <a:t>Indirect (F&amp;A) Costs</a:t>
            </a:r>
          </a:p>
          <a:p>
            <a:pPr marL="800088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Classified as “facilities” (space costs) or “administration” (overhead costs)</a:t>
            </a:r>
          </a:p>
          <a:p>
            <a:pPr marL="800088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Cannot be identified specifically with a particular final cost objective</a:t>
            </a:r>
          </a:p>
          <a:p>
            <a:pPr marL="800088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If there is a federally negotiated rate, it must be accepted by all federal agencies, otherwise, use a 10% Modified Total Direct Cost </a:t>
            </a:r>
            <a:r>
              <a:rPr lang="en-US" sz="2000" i="1" dirty="0"/>
              <a:t>de </a:t>
            </a:r>
            <a:r>
              <a:rPr lang="en-US" sz="2000" i="1" dirty="0" err="1"/>
              <a:t>minimus</a:t>
            </a:r>
            <a:r>
              <a:rPr lang="en-US" sz="2000" i="1" dirty="0"/>
              <a:t> </a:t>
            </a:r>
            <a:r>
              <a:rPr lang="en-US" sz="2000" dirty="0"/>
              <a:t>rate</a:t>
            </a:r>
          </a:p>
          <a:p>
            <a:pPr marL="800088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Pass-through entities may, but are not required to, negotiate a rate with a proposed subrecipient who asks to do so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Single Audit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Stages of a Single Audit</a:t>
            </a:r>
          </a:p>
          <a:p>
            <a:pPr lvl="1"/>
            <a:r>
              <a:rPr lang="en-US" dirty="0"/>
              <a:t>Determine need (Federal expenditures &gt; $750,000)</a:t>
            </a:r>
          </a:p>
          <a:p>
            <a:pPr lvl="1"/>
            <a:r>
              <a:rPr lang="en-US" dirty="0"/>
              <a:t>Select major programs (by Assistance Listing Number/cluster)</a:t>
            </a:r>
          </a:p>
          <a:p>
            <a:pPr lvl="1"/>
            <a:r>
              <a:rPr lang="en-US" dirty="0"/>
              <a:t>Test internal controls and compliance</a:t>
            </a:r>
          </a:p>
          <a:p>
            <a:pPr lvl="1"/>
            <a:r>
              <a:rPr lang="en-US" dirty="0"/>
              <a:t>Reporting</a:t>
            </a:r>
          </a:p>
          <a:p>
            <a:pPr marL="457189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Compliance Supplement is issued annually to assist auditors conducting single audits and identify auditee responsibilities</a:t>
            </a:r>
          </a:p>
          <a:p>
            <a:pPr lvl="1"/>
            <a:r>
              <a:rPr lang="en-US" dirty="0"/>
              <a:t>A specific </a:t>
            </a:r>
            <a:r>
              <a:rPr lang="en-US" dirty="0">
                <a:hlinkClick r:id="rId2"/>
              </a:rPr>
              <a:t>supplement addendum </a:t>
            </a:r>
            <a:r>
              <a:rPr lang="en-US" dirty="0"/>
              <a:t>exists for State and Local Fiscal Recovery Funds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§ 200.501 – 200.507 Audit Requirements</a:t>
            </a:r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5C3F29-10B9-4DC0-8169-2A7B963B1E6E}"/>
              </a:ext>
            </a:extLst>
          </p:cNvPr>
          <p:cNvSpPr txBox="1">
            <a:spLocks/>
          </p:cNvSpPr>
          <p:nvPr/>
        </p:nvSpPr>
        <p:spPr>
          <a:xfrm>
            <a:off x="8911446" y="39350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F – Audit Requirements</a:t>
            </a:r>
          </a:p>
        </p:txBody>
      </p:sp>
    </p:spTree>
    <p:extLst>
      <p:ext uri="{BB962C8B-B14F-4D97-AF65-F5344CB8AC3E}">
        <p14:creationId xmlns:p14="http://schemas.microsoft.com/office/powerpoint/2010/main" val="54899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E6C4A-668A-4C29-BFB5-4A3D3E5C9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9720" y="6352542"/>
            <a:ext cx="2743200" cy="365125"/>
          </a:xfrm>
        </p:spPr>
        <p:txBody>
          <a:bodyPr/>
          <a:lstStyle/>
          <a:p>
            <a:fld id="{74FF1622-8342-4547-97A2-32A778486B47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D7F99C-1E98-488B-A3E7-79804D70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68" y="1915053"/>
            <a:ext cx="6432331" cy="3241147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Uniform Guidance Overview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Standards for Financial Management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Cost Principles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Audit Requirements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47224-4178-41A2-92C4-EF8C984A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0" y="785342"/>
            <a:ext cx="6324600" cy="857568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6121400" algn="r"/>
              </a:tabLst>
            </a:pPr>
            <a:r>
              <a:rPr lang="en-US" sz="3800" u="sng" dirty="0"/>
              <a:t>	Agenda</a:t>
            </a:r>
            <a:r>
              <a:rPr lang="en-US" sz="3800" b="0" u="sng" dirty="0"/>
              <a:t>	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72F19AB-DC7D-49FA-9C2F-2E5175DCF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8" t="-3086" r="71623" b="-3086"/>
          <a:stretch/>
        </p:blipFill>
        <p:spPr bwMode="auto">
          <a:xfrm>
            <a:off x="1127761" y="925117"/>
            <a:ext cx="4663440" cy="4687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459E5-5374-41AB-BE1C-97442D605C0E}"/>
              </a:ext>
            </a:extLst>
          </p:cNvPr>
          <p:cNvSpPr txBox="1"/>
          <p:nvPr/>
        </p:nvSpPr>
        <p:spPr>
          <a:xfrm>
            <a:off x="6400800" y="4842194"/>
            <a:ext cx="55778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is intended to provide a high-level overview of certain sections of 2 CFR 200. It is not comprehensive of the entirety of the Uniform Guidance. Please review all applicable regulations directly.</a:t>
            </a:r>
          </a:p>
        </p:txBody>
      </p:sp>
    </p:spTree>
    <p:extLst>
      <p:ext uri="{BB962C8B-B14F-4D97-AF65-F5344CB8AC3E}">
        <p14:creationId xmlns:p14="http://schemas.microsoft.com/office/powerpoint/2010/main" val="3916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Uniform Guidance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3" y="1812153"/>
            <a:ext cx="5718954" cy="4334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2 CFR 200 </a:t>
            </a:r>
            <a:r>
              <a:rPr lang="en-US" sz="2400" dirty="0"/>
              <a:t>, or the “Uniform Guidance,” includes uniform administrative requirements, cost principles, and audit requirements for federal awards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Applies to Federal agencies that make grants and </a:t>
            </a:r>
            <a:r>
              <a:rPr lang="en-US" dirty="0">
                <a:solidFill>
                  <a:schemeClr val="accent3"/>
                </a:solidFill>
              </a:rPr>
              <a:t>non-Federal entities </a:t>
            </a:r>
            <a:r>
              <a:rPr lang="en-US" dirty="0"/>
              <a:t>who administer them</a:t>
            </a:r>
            <a:r>
              <a:rPr lang="en-US" sz="24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DC122-D8AB-4DB8-962A-CEC197CC5C7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Scope and Applicability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6E44496-A21D-45B9-AFA1-EBA89B345906}"/>
              </a:ext>
            </a:extLst>
          </p:cNvPr>
          <p:cNvSpPr txBox="1">
            <a:spLocks/>
          </p:cNvSpPr>
          <p:nvPr/>
        </p:nvSpPr>
        <p:spPr>
          <a:xfrm>
            <a:off x="7641771" y="1812153"/>
            <a:ext cx="4680857" cy="4597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2 CFR 200 Subparts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hlinkClick r:id="rId4"/>
              </a:rPr>
              <a:t>Acronyms and Definitions</a:t>
            </a:r>
            <a:endParaRPr lang="en-US" sz="1800" dirty="0"/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hlinkClick r:id="rId5"/>
              </a:rPr>
              <a:t>General Provisions</a:t>
            </a:r>
            <a:endParaRPr lang="en-US" sz="1800" dirty="0"/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hlinkClick r:id="rId6"/>
              </a:rPr>
              <a:t>Pre-Award Requirements and Contents of Federal Awards</a:t>
            </a:r>
            <a:endParaRPr lang="en-US" sz="1800" dirty="0"/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hlinkClick r:id="rId7"/>
              </a:rPr>
              <a:t>Post-Award Requirements</a:t>
            </a:r>
            <a:endParaRPr lang="en-US" sz="1800" dirty="0"/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hlinkClick r:id="rId8"/>
              </a:rPr>
              <a:t>Cost Principles</a:t>
            </a:r>
            <a:endParaRPr lang="en-US" sz="1800" dirty="0"/>
          </a:p>
          <a:p>
            <a:pPr marL="514350" indent="-514350">
              <a:buFont typeface="+mj-lt"/>
              <a:buAutoNum type="alphaUcPeriod"/>
            </a:pPr>
            <a:r>
              <a:rPr lang="en-US" sz="1800" dirty="0">
                <a:hlinkClick r:id="rId9"/>
              </a:rPr>
              <a:t>Audit Requirements</a:t>
            </a:r>
            <a:endParaRPr lang="en-US" sz="180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0C122-8C39-49EE-A576-C1AE4343ECA4}"/>
              </a:ext>
            </a:extLst>
          </p:cNvPr>
          <p:cNvCxnSpPr/>
          <p:nvPr/>
        </p:nvCxnSpPr>
        <p:spPr>
          <a:xfrm>
            <a:off x="6803572" y="1567543"/>
            <a:ext cx="0" cy="44196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5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Written procedures recommended for all compliance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 Required </a:t>
            </a:r>
            <a:r>
              <a:rPr lang="en-US" dirty="0"/>
              <a:t>for implementing: </a:t>
            </a:r>
          </a:p>
          <a:p>
            <a:pPr lvl="1"/>
            <a:r>
              <a:rPr lang="en-US" dirty="0">
                <a:hlinkClick r:id="rId2"/>
              </a:rPr>
              <a:t>§200.305 </a:t>
            </a:r>
            <a:r>
              <a:rPr lang="en-US" dirty="0"/>
              <a:t>Payments</a:t>
            </a:r>
          </a:p>
          <a:p>
            <a:pPr lvl="1"/>
            <a:r>
              <a:rPr lang="en-US" dirty="0">
                <a:hlinkClick r:id="rId3"/>
              </a:rPr>
              <a:t>§200.318 </a:t>
            </a:r>
            <a:r>
              <a:rPr lang="en-US" dirty="0"/>
              <a:t>Procurement (including conflict of interest)</a:t>
            </a:r>
          </a:p>
          <a:p>
            <a:pPr lvl="1"/>
            <a:r>
              <a:rPr lang="en-US" dirty="0"/>
              <a:t>Allowability of costs (</a:t>
            </a:r>
            <a:r>
              <a:rPr lang="en-US" dirty="0">
                <a:hlinkClick r:id="rId4"/>
              </a:rPr>
              <a:t>Subpart E, Cost Principles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5"/>
              </a:rPr>
              <a:t>§200.430-431 </a:t>
            </a:r>
            <a:r>
              <a:rPr lang="en-US" dirty="0"/>
              <a:t>Compensation (personnel &amp; benefits)</a:t>
            </a:r>
          </a:p>
          <a:p>
            <a:pPr lvl="1"/>
            <a:r>
              <a:rPr lang="en-US" dirty="0">
                <a:hlinkClick r:id="rId6"/>
              </a:rPr>
              <a:t>§200.475 </a:t>
            </a:r>
            <a:r>
              <a:rPr lang="en-US" dirty="0"/>
              <a:t>Travel costs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Written Procedures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B064A4-BAD2-4010-87BE-43D87C0216C3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81931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non-federal entity must establish and maintain effective internal control over the Federal award that provides reasonable assurance that the non-Federal entity is managing the Federal award in compliance with Federal statutes, regulations, and the terms and conditions of the Federal award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Internal controls should be consistent with COSO and the “Green Book” (see </a:t>
            </a:r>
            <a:r>
              <a:rPr lang="en-US" dirty="0">
                <a:hlinkClick r:id="rId2"/>
              </a:rPr>
              <a:t>OMB Compliance Supplement</a:t>
            </a:r>
            <a:r>
              <a:rPr lang="en-US" dirty="0"/>
              <a:t>, Part 6)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hlinkClick r:id="rId3"/>
              </a:rPr>
              <a:t>§ 200.303 </a:t>
            </a:r>
            <a:r>
              <a:rPr lang="en-US" dirty="0">
                <a:solidFill>
                  <a:schemeClr val="accent3"/>
                </a:solidFill>
                <a:hlinkClick r:id="rId3"/>
              </a:rPr>
              <a:t>Internal Controls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74965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Title to real property and equipment purchased with federal funds rests with the non-federal 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Must be insured like other property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Equipment must be used as long as needed for the original program, then reassigned to other programs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200.310 – 200.316 </a:t>
            </a:r>
            <a:r>
              <a:rPr lang="en-US" dirty="0">
                <a:hlinkClick r:id="rId2"/>
              </a:rPr>
              <a:t>Property Standards</a:t>
            </a:r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10673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Disposition of real property:</a:t>
            </a:r>
          </a:p>
          <a:p>
            <a:pPr lvl="1"/>
            <a:r>
              <a:rPr lang="en-US" dirty="0"/>
              <a:t>Request instructions for options:</a:t>
            </a:r>
          </a:p>
          <a:p>
            <a:pPr lvl="2"/>
            <a:r>
              <a:rPr lang="en-US" dirty="0"/>
              <a:t>Retain and compensate the federal agency</a:t>
            </a:r>
          </a:p>
          <a:p>
            <a:pPr lvl="2"/>
            <a:r>
              <a:rPr lang="en-US" dirty="0"/>
              <a:t>Sell and compensate the federal agency</a:t>
            </a:r>
          </a:p>
          <a:p>
            <a:pPr lvl="2"/>
            <a:r>
              <a:rPr lang="en-US" dirty="0"/>
              <a:t>Transfer title to the federal agency or designated third party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Disposition of equipment:</a:t>
            </a:r>
          </a:p>
          <a:p>
            <a:pPr lvl="1"/>
            <a:r>
              <a:rPr lang="en-US" dirty="0"/>
              <a:t>Under $5,000, no requirements</a:t>
            </a:r>
          </a:p>
          <a:p>
            <a:pPr lvl="1"/>
            <a:r>
              <a:rPr lang="en-US" dirty="0"/>
              <a:t>Over $5,000, request instructions for options:</a:t>
            </a:r>
          </a:p>
          <a:p>
            <a:pPr lvl="2"/>
            <a:r>
              <a:rPr lang="en-US" dirty="0"/>
              <a:t>Retain/sell with no compensation</a:t>
            </a:r>
          </a:p>
          <a:p>
            <a:pPr lvl="2"/>
            <a:r>
              <a:rPr lang="en-US" dirty="0"/>
              <a:t>Sell and compensate the federal agency</a:t>
            </a:r>
          </a:p>
          <a:p>
            <a:pPr lvl="2"/>
            <a:r>
              <a:rPr lang="en-US" dirty="0"/>
              <a:t>Transfer title to the federal agency or designated third party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200.310 – 200.316 </a:t>
            </a:r>
            <a:r>
              <a:rPr lang="en-US" dirty="0">
                <a:hlinkClick r:id="rId2"/>
              </a:rPr>
              <a:t>Property Standards</a:t>
            </a:r>
            <a:r>
              <a:rPr lang="en-US" dirty="0"/>
              <a:t>, Cont.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35765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procurement transactions must be conducted in a manner providing full and open competition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Methods</a:t>
            </a:r>
          </a:p>
          <a:p>
            <a:pPr lvl="1"/>
            <a:r>
              <a:rPr lang="en-US" dirty="0"/>
              <a:t>Micro purchases &gt; $10,000 (need only be “reasonable”)</a:t>
            </a:r>
          </a:p>
          <a:p>
            <a:pPr lvl="1"/>
            <a:r>
              <a:rPr lang="en-US" dirty="0"/>
              <a:t>Small purchases &lt; $250,000 (obtain price quotes)</a:t>
            </a:r>
          </a:p>
          <a:p>
            <a:pPr lvl="1"/>
            <a:r>
              <a:rPr lang="en-US" dirty="0"/>
              <a:t>Over $250,000 (sealed bids/formal advertising, competitive proposals, or sole source)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200.3117 – 200.327 Procurement</a:t>
            </a:r>
            <a:r>
              <a:rPr lang="en-US" dirty="0">
                <a:hlinkClick r:id="rId2"/>
              </a:rPr>
              <a:t> Standards</a:t>
            </a:r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28619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2321-C69D-4871-AC95-1FD754D4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FF1622-8342-4547-97A2-32A778486B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EE8E-68C3-44E9-A0D0-509C365C9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280E0C-8973-1E46-84E8-F9DA2C1CF75B}" type="datetime4">
              <a:rPr lang="en-US" smtClean="0"/>
              <a:pPr/>
              <a:t>June 13,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2BF8-4C0F-47A4-A461-F158500C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Standards for Financial Management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F97B2D-63EE-4DE7-9FD3-CACE0069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Non-Federal entities receiving federal grant funds may be recipients, subrecipients, or contractors (or beneficiaries, for CRF/SLFRF)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Determining whether an agreement creates a subrecipient or contractor relationship requires judgement</a:t>
            </a:r>
          </a:p>
          <a:p>
            <a:pPr lvl="1"/>
            <a:r>
              <a:rPr lang="en-US" dirty="0"/>
              <a:t>A “</a:t>
            </a:r>
            <a:r>
              <a:rPr lang="en-US" dirty="0">
                <a:solidFill>
                  <a:srgbClr val="03647A"/>
                </a:solidFill>
              </a:rPr>
              <a:t>subaward</a:t>
            </a:r>
            <a:r>
              <a:rPr lang="en-US" dirty="0"/>
              <a:t>” is for the purpose of carrying out a portion of a Federal award and creates a Federal assistance relationship with the subrecipient </a:t>
            </a:r>
          </a:p>
          <a:p>
            <a:pPr lvl="1"/>
            <a:r>
              <a:rPr lang="en-US" dirty="0"/>
              <a:t>A “</a:t>
            </a:r>
            <a:r>
              <a:rPr lang="en-US" dirty="0">
                <a:solidFill>
                  <a:srgbClr val="03647A"/>
                </a:solidFill>
              </a:rPr>
              <a:t>contract</a:t>
            </a:r>
            <a:r>
              <a:rPr lang="en-US" dirty="0"/>
              <a:t>” is for the purpose of obtaining goods and services for the non-Federal entity’s own use and creates a procurement relationship with the contractor</a:t>
            </a:r>
          </a:p>
          <a:p>
            <a:pPr lvl="1"/>
            <a:r>
              <a:rPr lang="en-US" dirty="0"/>
              <a:t>A “</a:t>
            </a:r>
            <a:r>
              <a:rPr lang="en-US" dirty="0">
                <a:solidFill>
                  <a:schemeClr val="tx2"/>
                </a:solidFill>
              </a:rPr>
              <a:t>beneficiary” </a:t>
            </a:r>
            <a:r>
              <a:rPr lang="en-US" dirty="0"/>
              <a:t>is an individual, household, or organization (such as a nonprofit or small business) who receives grant funds to respond to the impacts of COVID-19 as part of a CRF or SLFRF program.</a:t>
            </a:r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D93C-2351-4A54-A69A-F426CF7B5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  <a:hlinkClick r:id="rId2"/>
              </a:rPr>
              <a:t>§  200.331 – 200.333 </a:t>
            </a:r>
            <a:r>
              <a:rPr lang="en-US" dirty="0">
                <a:hlinkClick r:id="rId2"/>
              </a:rPr>
              <a:t>Subrecipient Monitoring/Management</a:t>
            </a:r>
            <a:endParaRPr 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47B2-EBEC-4C95-B83B-6BDE9D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2015" r="71623" b="-3086"/>
          <a:stretch/>
        </p:blipFill>
        <p:spPr bwMode="auto">
          <a:xfrm>
            <a:off x="1" y="-1"/>
            <a:ext cx="794931" cy="82296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1567-9663-421E-AB8F-94A0C1BE276A}"/>
              </a:ext>
            </a:extLst>
          </p:cNvPr>
          <p:cNvSpPr txBox="1">
            <a:spLocks/>
          </p:cNvSpPr>
          <p:nvPr/>
        </p:nvSpPr>
        <p:spPr>
          <a:xfrm>
            <a:off x="8062360" y="1571"/>
            <a:ext cx="4129640" cy="48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rgbClr val="0364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Subpart D – Post-Award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48579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36479"/>
      </a:dk2>
      <a:lt2>
        <a:srgbClr val="E0E0E0"/>
      </a:lt2>
      <a:accent1>
        <a:srgbClr val="93D500"/>
      </a:accent1>
      <a:accent2>
        <a:srgbClr val="C3EC0C"/>
      </a:accent2>
      <a:accent3>
        <a:srgbClr val="036479"/>
      </a:accent3>
      <a:accent4>
        <a:srgbClr val="60B8CC"/>
      </a:accent4>
      <a:accent5>
        <a:srgbClr val="68952C"/>
      </a:accent5>
      <a:accent6>
        <a:srgbClr val="F9B723"/>
      </a:accent6>
      <a:hlink>
        <a:srgbClr val="036479"/>
      </a:hlink>
      <a:folHlink>
        <a:srgbClr val="6895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idehouse_PPT_Template_General_Wide" id="{9A6ADA42-D9C0-46B1-82EA-C1B0855D69F3}" vid="{E71740F7-2F23-4C9A-ACF5-711160CE6A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CA0BE61E997540A0C9FE3AC5866F7F" ma:contentTypeVersion="11" ma:contentTypeDescription="Create a new document." ma:contentTypeScope="" ma:versionID="2029160a6406e52978c70425b1e1245d">
  <xsd:schema xmlns:xsd="http://www.w3.org/2001/XMLSchema" xmlns:xs="http://www.w3.org/2001/XMLSchema" xmlns:p="http://schemas.microsoft.com/office/2006/metadata/properties" xmlns:ns2="91c75e6e-bb8b-4c7d-9afe-3b9952dc5f2e" xmlns:ns3="842f5338-7a70-4d78-827e-236295454f18" targetNamespace="http://schemas.microsoft.com/office/2006/metadata/properties" ma:root="true" ma:fieldsID="a280f58dae7df701776cd1f696519507" ns2:_="" ns3:_="">
    <xsd:import namespace="91c75e6e-bb8b-4c7d-9afe-3b9952dc5f2e"/>
    <xsd:import namespace="842f5338-7a70-4d78-827e-236295454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5e6e-bb8b-4c7d-9afe-3b9952dc5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f5338-7a70-4d78-827e-236295454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03F66A-A7AF-4654-B6CC-5BB206D43FC8}">
  <ds:schemaRefs>
    <ds:schemaRef ds:uri="http://schemas.microsoft.com/office/2006/documentManagement/types"/>
    <ds:schemaRef ds:uri="http://purl.org/dc/elements/1.1/"/>
    <ds:schemaRef ds:uri="91c75e6e-bb8b-4c7d-9afe-3b9952dc5f2e"/>
    <ds:schemaRef ds:uri="http://www.w3.org/XML/1998/namespace"/>
    <ds:schemaRef ds:uri="http://purl.org/dc/dcmitype/"/>
    <ds:schemaRef ds:uri="842f5338-7a70-4d78-827e-236295454f1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4B0882-3786-4FBA-BDF7-320FCBAC3C0C}">
  <ds:schemaRefs>
    <ds:schemaRef ds:uri="842f5338-7a70-4d78-827e-236295454f18"/>
    <ds:schemaRef ds:uri="91c75e6e-bb8b-4c7d-9afe-3b9952dc5f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BC056D-D52A-4A49-A295-C18A875188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Guidehouse_PPT_Template_General_Wide</Template>
  <TotalTime>8083</TotalTime>
  <Words>1398</Words>
  <Application>Microsoft Office PowerPoint</Application>
  <PresentationFormat>Widescreen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Roboto</vt:lpstr>
      <vt:lpstr>System Font Regular</vt:lpstr>
      <vt:lpstr>Wingdings</vt:lpstr>
      <vt:lpstr>Office Theme</vt:lpstr>
      <vt:lpstr>2 CFR 200: Uniform Guidance Overview State of Oklahoma</vt:lpstr>
      <vt:lpstr> Agenda </vt:lpstr>
      <vt:lpstr>Uniform Guidance Overview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Standards for Financial Management </vt:lpstr>
      <vt:lpstr>Cost Principles</vt:lpstr>
      <vt:lpstr>Cost Principles</vt:lpstr>
      <vt:lpstr>Single Audit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Cale Coyle</dc:creator>
  <cp:lastModifiedBy>Christian Rinehart</cp:lastModifiedBy>
  <cp:revision>3</cp:revision>
  <dcterms:created xsi:type="dcterms:W3CDTF">2021-12-08T22:28:42Z</dcterms:created>
  <dcterms:modified xsi:type="dcterms:W3CDTF">2022-06-13T20:04:53Z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0x010100DECA0BE61E997540A0C9FE3AC5866F7F</vt:lpwstr>
  </property>
</Properties>
</file>